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theme/theme9.xml" ContentType="application/vnd.openxmlformats-officedocument.theme+xml"/>
  <Override PartName="/ppt/slideLayouts/slideLayout1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</p:sldMasterIdLst>
  <p:notesMasterIdLst>
    <p:notesMasterId r:id="rId43"/>
  </p:notesMasterIdLst>
  <p:sldIdLst>
    <p:sldId id="256" r:id="rId11"/>
    <p:sldId id="257" r:id="rId12"/>
    <p:sldId id="258" r:id="rId13"/>
    <p:sldId id="261" r:id="rId14"/>
    <p:sldId id="269" r:id="rId15"/>
    <p:sldId id="291" r:id="rId16"/>
    <p:sldId id="271" r:id="rId17"/>
    <p:sldId id="288" r:id="rId18"/>
    <p:sldId id="292" r:id="rId19"/>
    <p:sldId id="285" r:id="rId20"/>
    <p:sldId id="272" r:id="rId21"/>
    <p:sldId id="283" r:id="rId22"/>
    <p:sldId id="260" r:id="rId23"/>
    <p:sldId id="273" r:id="rId24"/>
    <p:sldId id="274" r:id="rId25"/>
    <p:sldId id="294" r:id="rId26"/>
    <p:sldId id="276" r:id="rId27"/>
    <p:sldId id="295" r:id="rId28"/>
    <p:sldId id="296" r:id="rId29"/>
    <p:sldId id="293" r:id="rId30"/>
    <p:sldId id="277" r:id="rId31"/>
    <p:sldId id="279" r:id="rId32"/>
    <p:sldId id="278" r:id="rId33"/>
    <p:sldId id="282" r:id="rId34"/>
    <p:sldId id="280" r:id="rId35"/>
    <p:sldId id="297" r:id="rId36"/>
    <p:sldId id="298" r:id="rId37"/>
    <p:sldId id="264" r:id="rId38"/>
    <p:sldId id="265" r:id="rId39"/>
    <p:sldId id="266" r:id="rId40"/>
    <p:sldId id="268" r:id="rId41"/>
    <p:sldId id="299" r:id="rId42"/>
  </p:sldIdLst>
  <p:sldSz cx="12192000" cy="6858000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88631" autoAdjust="0"/>
  </p:normalViewPr>
  <p:slideViewPr>
    <p:cSldViewPr snapToGrid="0">
      <p:cViewPr varScale="1">
        <p:scale>
          <a:sx n="80" d="100"/>
          <a:sy n="80" d="100"/>
        </p:scale>
        <p:origin x="12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Click to move the slide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</a:p>
        </p:txBody>
      </p:sp>
      <p:sp>
        <p:nvSpPr>
          <p:cNvPr id="71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72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73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434620F7-94C4-4C77-92D6-97CD695B3D9F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‹#›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212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3781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8759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267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379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876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9597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2912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23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5301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689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9162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02173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2540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2951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6072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3179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0" algn="r">
              <a:buNone/>
            </a:pPr>
            <a:fld id="{434620F7-94C4-4C77-92D6-97CD695B3D9F}" type="slidenum">
              <a:rPr lang="en-US" sz="1400" b="0" u="none" strike="noStrike" smtClean="0">
                <a:solidFill>
                  <a:srgbClr val="000000"/>
                </a:solidFill>
                <a:uFillTx/>
                <a:latin typeface="Times New Roman"/>
              </a:rPr>
              <a:t>29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9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5019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15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208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26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13934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6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070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52591D9-F018-42FC-97D7-BA2B7B5FE1A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55EE3DE-1314-4605-9366-116F3F17260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6A86290-7733-4069-A286-2BB14733461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CF91ACC-668A-47E5-9AAA-084E5558E76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B1CF416C-FD11-45A9-92F1-1E010CC135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4D1954-49CA-4DB4-BF90-F7DA7D9BDD4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4AD8F38-2B7A-40E0-88A0-9A96A09F4E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7A8AB7-0F85-4D3C-A81F-BFE071835E5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3C73371-E68F-434D-B14D-B3C5CA9F5C6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00D9C4C-7C7D-4ECE-989E-158D9EEA1D2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53F7AC8-683D-44E7-9600-E59156A8CB9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B6CFB77-A64E-424B-90F5-9861A7E9339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BD6380A-7A38-44F8-81B8-22572322F16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7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ru-RU" sz="60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81EBD47-5A1E-4012-A400-3E2E0901234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32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16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422462F-FE40-436C-9D8B-1F736F8E2DB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6125D79-E289-4FC8-A1D3-D635D3E1A1A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3521CF1-662F-4D4E-84B2-2C99C6DDB9CB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593689F-73D0-4462-A2BB-12277115A8EF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60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60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0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7CAA084-E488-40D2-9AB8-0FD4B49C8CA4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34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36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ACEAB0-24EA-42A3-9D1F-1B3EA90B651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1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400" b="1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  <a:endParaRPr lang="ru-RU" sz="2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Calibri"/>
              </a:rPr>
              <a:t>Образец текста</a:t>
            </a:r>
          </a:p>
          <a:p>
            <a:pPr marL="685800" lvl="1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u="none" strike="noStrike">
                <a:solidFill>
                  <a:schemeClr val="dk1"/>
                </a:solidFill>
                <a:uFillTx/>
                <a:latin typeface="Calibri"/>
              </a:rPr>
              <a:t>Второй уровень</a:t>
            </a:r>
          </a:p>
          <a:p>
            <a:pPr marL="1143000" lvl="2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u="none" strike="noStrike">
                <a:solidFill>
                  <a:schemeClr val="dk1"/>
                </a:solidFill>
                <a:uFillTx/>
                <a:latin typeface="Calibri"/>
              </a:rPr>
              <a:t>Третий уровень</a:t>
            </a:r>
          </a:p>
          <a:p>
            <a:pPr marL="1600200" lvl="3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Четвертый уровень</a:t>
            </a:r>
          </a:p>
          <a:p>
            <a:pPr marL="2057400" lvl="4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u="none" strike="noStrike">
                <a:solidFill>
                  <a:schemeClr val="dk1"/>
                </a:solidFill>
                <a:uFillTx/>
                <a:latin typeface="Calibri"/>
              </a:rPr>
              <a:t>Пятый уровень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47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31D522A-50AB-474E-A0A7-8ADE5A0949CE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4400" b="0" u="none" strike="noStrike">
                <a:solidFill>
                  <a:schemeClr val="dk1"/>
                </a:solidFill>
                <a:uFillTx/>
                <a:latin typeface="Calibri Light"/>
              </a:rPr>
              <a:t>Образец заголовка</a:t>
            </a:r>
            <a:endParaRPr lang="ru-RU" sz="44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75EC86C-908C-48DA-98F9-D50E5455E225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 </a:t>
            </a:r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 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9DA527-F3C8-4473-B43D-E7DB6EE3E56C}" type="slidenum">
              <a:rPr lang="ru-RU" sz="1200" b="0" u="none" strike="noStrik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cticum.yandex.ru/blog/telegram-boty-kak-rabotayut-i-kak-nastroit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tepik.org/120924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ython.org/" TargetMode="External"/><Relationship Id="rId3" Type="http://schemas.openxmlformats.org/officeDocument/2006/relationships/hyperlink" Target="https://4xpro.ru/profblog/telegram-timezones/" TargetMode="External"/><Relationship Id="rId7" Type="http://schemas.openxmlformats.org/officeDocument/2006/relationships/hyperlink" Target="https://matplotlib.org/stable/index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" TargetMode="External"/><Relationship Id="rId5" Type="http://schemas.openxmlformats.org/officeDocument/2006/relationships/hyperlink" Target="https://telegram.me/BotFather" TargetMode="External"/><Relationship Id="rId4" Type="http://schemas.openxmlformats.org/officeDocument/2006/relationships/hyperlink" Target="https://aiogram.dev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Прямоугольник 3"/>
          <p:cNvSpPr/>
          <p:nvPr/>
        </p:nvSpPr>
        <p:spPr>
          <a:xfrm>
            <a:off x="1321021" y="344132"/>
            <a:ext cx="954935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ru-RU" sz="2000" b="1" u="none" strike="noStrike" dirty="0">
                <a:solidFill>
                  <a:srgbClr val="000000"/>
                </a:solidFill>
                <a:uFillTx/>
                <a:latin typeface="Arial"/>
              </a:rPr>
              <a:t>Департамент образования и науки города </a:t>
            </a:r>
            <a:r>
              <a:rPr lang="ru-RU" sz="2000" b="1" u="none" strike="noStrike" dirty="0" smtClean="0">
                <a:solidFill>
                  <a:srgbClr val="000000"/>
                </a:solidFill>
                <a:uFillTx/>
                <a:latin typeface="Arial"/>
              </a:rPr>
              <a:t>Москвы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sz="2000" b="1" u="none" strike="noStrike" dirty="0" smtClean="0">
                <a:solidFill>
                  <a:srgbClr val="000000"/>
                </a:solidFill>
                <a:uFillTx/>
                <a:latin typeface="Arial"/>
              </a:rPr>
              <a:t>ГБОУ </a:t>
            </a:r>
            <a:r>
              <a:rPr lang="ru-RU" sz="2000" b="1" u="none" strike="noStrike" dirty="0">
                <a:solidFill>
                  <a:srgbClr val="000000"/>
                </a:solidFill>
                <a:uFillTx/>
                <a:latin typeface="Arial"/>
              </a:rPr>
              <a:t>«Школа Глория»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005743" y="1641708"/>
            <a:ext cx="8179907" cy="384868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just" defTabSz="914400">
              <a:lnSpc>
                <a:spcPct val="100000"/>
              </a:lnSpc>
              <a:buNone/>
            </a:pPr>
            <a:r>
              <a:rPr lang="ru-RU" sz="2800" b="1" u="none" strike="noStrike" dirty="0">
                <a:solidFill>
                  <a:schemeClr val="dk1"/>
                </a:solidFill>
                <a:uFillTx/>
                <a:latin typeface="Arial"/>
              </a:rPr>
              <a:t>Бот для анализа эмоционального </a:t>
            </a:r>
            <a:r>
              <a:rPr lang="ru-RU" sz="2800" b="1" u="none" strike="noStrike" dirty="0" smtClean="0">
                <a:solidFill>
                  <a:schemeClr val="dk1"/>
                </a:solidFill>
                <a:uFillTx/>
                <a:latin typeface="Arial"/>
              </a:rPr>
              <a:t>состояния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7" name="Прямоугольник 6"/>
          <p:cNvSpPr/>
          <p:nvPr/>
        </p:nvSpPr>
        <p:spPr>
          <a:xfrm>
            <a:off x="6386733" y="2376273"/>
            <a:ext cx="6030350" cy="42458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Участник: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ученик 10 «А» класса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ГБОУ «Школа Глория»</a:t>
            </a:r>
          </a:p>
          <a:p>
            <a:pPr algn="just">
              <a:lnSpc>
                <a:spcPct val="15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Бердников 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Артем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Валерьевич</a:t>
            </a:r>
          </a:p>
          <a:p>
            <a:pPr algn="just">
              <a:lnSpc>
                <a:spcPct val="150000"/>
              </a:lnSpc>
            </a:pPr>
            <a:endParaRPr lang="ru-RU" sz="2000" dirty="0" smtClean="0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50000"/>
              </a:lnSpc>
            </a:pP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Руководители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педагог ГБОУ «Школа Глория»</a:t>
            </a:r>
          </a:p>
          <a:p>
            <a:pPr algn="just">
              <a:lnSpc>
                <a:spcPct val="150000"/>
              </a:lnSpc>
            </a:pPr>
            <a:r>
              <a:rPr lang="ru-RU" sz="2000" dirty="0" err="1">
                <a:solidFill>
                  <a:srgbClr val="000000"/>
                </a:solidFill>
                <a:latin typeface="Arial"/>
              </a:rPr>
              <a:t>Зацепина</a:t>
            </a:r>
            <a:r>
              <a:rPr lang="ru-RU" sz="2000" dirty="0">
                <a:solidFill>
                  <a:srgbClr val="000000"/>
                </a:solidFill>
                <a:latin typeface="Arial"/>
              </a:rPr>
              <a:t> Маргарита Викторовна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педагог технопарка «РГСУ»</a:t>
            </a:r>
          </a:p>
          <a:p>
            <a:pPr algn="just">
              <a:lnSpc>
                <a:spcPct val="150000"/>
              </a:lnSpc>
            </a:pPr>
            <a:r>
              <a:rPr lang="ru-RU" sz="2000" dirty="0">
                <a:solidFill>
                  <a:srgbClr val="000000"/>
                </a:solidFill>
                <a:latin typeface="Arial"/>
              </a:rPr>
              <a:t>Ковалёв Ягуар Игоревич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C57DB43-F37D-417F-AD68-66254CAFB4A5}" type="slidenum"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79" y="1690200"/>
            <a:ext cx="5108716" cy="3441756"/>
          </a:xfrm>
          <a:prstGeom prst="rect">
            <a:avLst/>
          </a:prstGeom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Платформа контейнеризации </a:t>
            </a:r>
            <a:r>
              <a:rPr lang="en-US" sz="2800" dirty="0" smtClean="0">
                <a:solidFill>
                  <a:schemeClr val="dk1"/>
                </a:solidFill>
                <a:latin typeface="Arial"/>
              </a:rPr>
              <a:t>- Docker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10</a:t>
            </a:fld>
            <a:endParaRPr/>
          </a:p>
        </p:txBody>
      </p:sp>
      <p:sp>
        <p:nvSpPr>
          <p:cNvPr id="11" name="Прямоугольник 6"/>
          <p:cNvSpPr/>
          <p:nvPr/>
        </p:nvSpPr>
        <p:spPr>
          <a:xfrm>
            <a:off x="8087853" y="5263530"/>
            <a:ext cx="1894047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4.</a:t>
            </a: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Arial"/>
              </a:rPr>
              <a:t>d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</a:rPr>
              <a:t>ocker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45" y="2486024"/>
            <a:ext cx="5606969" cy="22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7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Разработка концепта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11</a:t>
            </a:fld>
            <a:endParaRPr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0" y="1212870"/>
            <a:ext cx="10588677" cy="50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7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289954" y="2976265"/>
            <a:ext cx="5618375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just" defTabSz="914400">
              <a:lnSpc>
                <a:spcPct val="90000"/>
              </a:lnSpc>
              <a:buNone/>
            </a:pPr>
            <a:r>
              <a:rPr lang="ru-RU" sz="54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Функциональное моделирование</a:t>
            </a:r>
            <a:r>
              <a:rPr sz="5400" dirty="0"/>
              <a:t/>
            </a:r>
            <a:br>
              <a:rPr sz="5400" dirty="0"/>
            </a:br>
            <a:endParaRPr lang="ru-RU" sz="54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517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134" y="281453"/>
            <a:ext cx="8130802" cy="5617313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094026" y="5898766"/>
            <a:ext cx="100658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Контекстная диаграмма «Проведение анализа эмоционального состояния»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057" y="255793"/>
            <a:ext cx="8209358" cy="5684340"/>
          </a:xfrm>
          <a:prstGeom prst="rect">
            <a:avLst/>
          </a:prstGeom>
        </p:spPr>
      </p:pic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14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071214" y="5940132"/>
            <a:ext cx="100489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Декомпозиция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процесса «Проведение анализа эмоционального состояния»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67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7572" t="10036" r="8751" b="10156"/>
          <a:stretch/>
        </p:blipFill>
        <p:spPr>
          <a:xfrm>
            <a:off x="7965649" y="939457"/>
            <a:ext cx="2677213" cy="41764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t="10525" b="9468"/>
          <a:stretch/>
        </p:blipFill>
        <p:spPr>
          <a:xfrm>
            <a:off x="641528" y="2438400"/>
            <a:ext cx="6303820" cy="2222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en-US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ERD</a:t>
            </a: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-диаграммы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15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587733" y="5012053"/>
            <a:ext cx="63034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Логическая ERD-диаграмма в нотации </a:t>
            </a:r>
            <a:r>
              <a:rPr lang="ru-RU" sz="2000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Чена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159177" y="5115910"/>
            <a:ext cx="45017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Физическая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D-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диаграмма</a:t>
            </a:r>
            <a:endParaRPr lang="en-US" sz="2000" dirty="0" smtClean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нотации Мартина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4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289197" y="2655754"/>
            <a:ext cx="3808429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just" defTabSz="914400">
              <a:lnSpc>
                <a:spcPct val="90000"/>
              </a:lnSpc>
              <a:buNone/>
            </a:pPr>
            <a:r>
              <a:rPr lang="ru-RU" sz="54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Статисти</a:t>
            </a:r>
            <a:r>
              <a:rPr lang="ru-RU" sz="5400" dirty="0" smtClean="0">
                <a:solidFill>
                  <a:schemeClr val="dk1"/>
                </a:solidFill>
                <a:latin typeface="Arial"/>
              </a:rPr>
              <a:t>ка</a:t>
            </a:r>
            <a:br>
              <a:rPr lang="ru-RU" sz="5400" dirty="0" smtClean="0">
                <a:solidFill>
                  <a:schemeClr val="dk1"/>
                </a:solidFill>
                <a:latin typeface="Arial"/>
              </a:rPr>
            </a:br>
            <a:r>
              <a:rPr lang="ru-RU" sz="5400" dirty="0" smtClean="0">
                <a:solidFill>
                  <a:schemeClr val="dk1"/>
                </a:solidFill>
                <a:latin typeface="Arial"/>
              </a:rPr>
              <a:t> и метрика</a:t>
            </a:r>
            <a:endParaRPr lang="ru-RU" sz="54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8783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2" y="141706"/>
            <a:ext cx="6942406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>
              <a:lnSpc>
                <a:spcPct val="159999"/>
              </a:lnSpc>
              <a:spcBef>
                <a:spcPts val="499"/>
              </a:spcBef>
              <a:tabLst>
                <a:tab pos="0" algn="l"/>
              </a:tabLst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Взвешенное </a:t>
            </a:r>
            <a:r>
              <a:rPr lang="ru-RU" sz="2800" dirty="0">
                <a:solidFill>
                  <a:schemeClr val="dk1"/>
                </a:solidFill>
                <a:latin typeface="Arial"/>
              </a:rPr>
              <a:t>среднее настроение</a:t>
            </a:r>
            <a:endParaRPr lang="en-US" sz="28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24601" y="4409072"/>
                <a:ext cx="5693789" cy="9085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ru-RU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ru-RU" sz="2800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800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ru-RU" sz="28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𝑥𝑓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601" y="4409072"/>
                <a:ext cx="5693789" cy="9085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91462" y="1416466"/>
            <a:ext cx="109600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Среднее взвешенное — это среднее арифметическое значение, в котором учтён вес каждого из слагаемых, для которых рассчитывается это среднее значение. Другими словами, каждому исходному показателю присваивается определённый вес.</a:t>
            </a:r>
          </a:p>
          <a:p>
            <a:pPr algn="just">
              <a:lnSpc>
                <a:spcPct val="150000"/>
              </a:lnSpc>
            </a:pP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2" y="141706"/>
            <a:ext cx="6942406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>
              <a:lnSpc>
                <a:spcPct val="159999"/>
              </a:lnSpc>
              <a:spcBef>
                <a:spcPts val="499"/>
              </a:spcBef>
              <a:tabLst>
                <a:tab pos="0" algn="l"/>
              </a:tabLst>
            </a:pPr>
            <a:r>
              <a:rPr lang="ru-RU" sz="2800" dirty="0">
                <a:solidFill>
                  <a:schemeClr val="dk1"/>
                </a:solidFill>
                <a:latin typeface="Arial"/>
              </a:rPr>
              <a:t>Тренд настроения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18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91462" y="1416466"/>
            <a:ext cx="1096006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Тенденция изменения настроения за неделю: положительная, отрицательная или стабильная.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4110" r="12491"/>
          <a:stretch/>
        </p:blipFill>
        <p:spPr>
          <a:xfrm>
            <a:off x="3647691" y="2507976"/>
            <a:ext cx="4737256" cy="10949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1531" r="11689"/>
          <a:stretch/>
        </p:blipFill>
        <p:spPr>
          <a:xfrm>
            <a:off x="3345961" y="3720568"/>
            <a:ext cx="5340719" cy="14783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598" y="5371489"/>
            <a:ext cx="1489443" cy="9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6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2" y="141706"/>
            <a:ext cx="6942406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>
              <a:lnSpc>
                <a:spcPct val="159999"/>
              </a:lnSpc>
              <a:spcBef>
                <a:spcPts val="499"/>
              </a:spcBef>
              <a:tabLst>
                <a:tab pos="0" algn="l"/>
              </a:tabLst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Эмоциональная стабильность</a:t>
            </a:r>
            <a:endParaRPr lang="en-US" sz="2800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19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691462" y="1416466"/>
            <a:ext cx="10960068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Среднеквадратичное отклонение — характеристика,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используемая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 статистике для измерения степени изменчивости или разброса данных.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955413" y="3374105"/>
                <a:ext cx="6515373" cy="8979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4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4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4400" i="1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ru-RU" sz="4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ru-RU" sz="4400" i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ru-RU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ru-RU" sz="4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4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ru-RU" sz="4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13" y="3374105"/>
                <a:ext cx="6515373" cy="897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62836" y="3413122"/>
                <a:ext cx="2880019" cy="8199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440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ru-RU" sz="4400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4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4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ru-RU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4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836" y="3413122"/>
                <a:ext cx="2880019" cy="819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55413" y="4414955"/>
            <a:ext cx="1517716" cy="1251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Дисперсия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числового набора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0602" y="4456568"/>
            <a:ext cx="2545237" cy="85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Мат. ожидание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квадратного набора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3312" y="4558842"/>
            <a:ext cx="24013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Мат.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жидание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набора в квадрате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62836" y="4414955"/>
            <a:ext cx="30196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Среднеквадратическое</a:t>
            </a:r>
          </a:p>
          <a:p>
            <a:pPr algn="just">
              <a:lnSpc>
                <a:spcPct val="130000"/>
              </a:lnSpc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отклонение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66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Arial"/>
              </a:rPr>
              <a:t>Актуальность</a:t>
            </a:r>
            <a:r>
              <a:rPr sz="2800"/>
              <a:t/>
            </a:r>
            <a:br>
              <a:rPr sz="2800"/>
            </a:b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290880" y="1154160"/>
            <a:ext cx="11238480" cy="5384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457200" indent="450000" algn="just">
              <a:lnSpc>
                <a:spcPct val="15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en-US" sz="2000" b="0" u="none" strike="noStrike" dirty="0">
                <a:solidFill>
                  <a:schemeClr val="dk1"/>
                </a:solidFill>
                <a:uFillTx/>
                <a:latin typeface="Arial"/>
              </a:rPr>
              <a:t>	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В современном мире человек живёт в постоянном напряжении и стрессе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. 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Все большую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популярность набирают боты, помогающие пользователям в заботе о себе.</a:t>
            </a:r>
            <a:r>
              <a:rPr lang="en-US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Отслеживание и запись состояния за день, а также анализ его изменения, наведёт человека на мысли: “что я сделал сегодня такого, из-за чего мое состояние хуже, чем вчера?” или “чем я занимался, что я чувствую себя лучше, чем на прошлой неделе?”. Таким образом, 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бот поможет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выявлять закономерности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вашего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хорошего самочувствия и пребывать в нем чаще.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457200" indent="0" algn="just" defTabSz="914400">
              <a:lnSpc>
                <a:spcPct val="15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829" y="1280691"/>
            <a:ext cx="9962338" cy="4981170"/>
          </a:xfrm>
          <a:prstGeom prst="rect">
            <a:avLst/>
          </a:prstGeom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91463" y="235974"/>
            <a:ext cx="3947212" cy="1274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just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График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A6C8BCC-4927-41C7-A53D-BF980EFFFB6B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252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4563"/>
          <a:stretch/>
        </p:blipFill>
        <p:spPr>
          <a:xfrm>
            <a:off x="2013500" y="1252688"/>
            <a:ext cx="3303673" cy="4337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dirty="0" smtClean="0">
                <a:solidFill>
                  <a:schemeClr val="dk1"/>
                </a:solidFill>
                <a:latin typeface="Arial"/>
              </a:rPr>
              <a:t>Б</a:t>
            </a: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аза данных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21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826263" y="5574729"/>
            <a:ext cx="36781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Создание,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настройка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подключение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базы данных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420007" y="5574729"/>
            <a:ext cx="23809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0. </a:t>
            </a:r>
            <a:r>
              <a:rPr lang="en-US" sz="20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pgAdmin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1086" b="-1"/>
          <a:stretch/>
        </p:blipFill>
        <p:spPr>
          <a:xfrm>
            <a:off x="6424759" y="792585"/>
            <a:ext cx="4371439" cy="4797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8609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20" y="2701580"/>
            <a:ext cx="4937092" cy="2265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Проведение опроса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22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761398" y="5700924"/>
            <a:ext cx="375328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1. Проведение опроса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37914" y="5700924"/>
            <a:ext cx="44297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2. Проведение опроса в чате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68" y="1611984"/>
            <a:ext cx="4961741" cy="3905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4818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45" y="1690201"/>
            <a:ext cx="4822785" cy="3741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724" b="-1"/>
          <a:stretch/>
        </p:blipFill>
        <p:spPr>
          <a:xfrm>
            <a:off x="6228466" y="2205266"/>
            <a:ext cx="5177584" cy="2724347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Построение графика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23</a:t>
            </a:fld>
            <a:endParaRPr/>
          </a:p>
        </p:txBody>
      </p:sp>
      <p:sp>
        <p:nvSpPr>
          <p:cNvPr id="5" name="Прямоугольник 4"/>
          <p:cNvSpPr/>
          <p:nvPr/>
        </p:nvSpPr>
        <p:spPr>
          <a:xfrm>
            <a:off x="1504830" y="5700924"/>
            <a:ext cx="37235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 Построение графика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366565" y="5700924"/>
            <a:ext cx="29013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 График в чате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840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Тестирование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24</a:t>
            </a:fld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810" y="1137080"/>
            <a:ext cx="4470399" cy="447039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551796" y="5607479"/>
            <a:ext cx="21173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16. </a:t>
            </a:r>
            <a:r>
              <a:rPr lang="en-US" sz="20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Moodly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2566684" y="5607479"/>
            <a:ext cx="295437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QR-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код </a:t>
            </a:r>
            <a:r>
              <a:rPr lang="en-US" sz="2000" dirty="0" err="1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Moodly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t="18182"/>
          <a:stretch/>
        </p:blipFill>
        <p:spPr>
          <a:xfrm>
            <a:off x="2233044" y="1743959"/>
            <a:ext cx="3621655" cy="38518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117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5700" y="3693695"/>
            <a:ext cx="3829710" cy="21443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2836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Тестирование</a:t>
            </a:r>
            <a:r>
              <a:rPr sz="2800" dirty="0"/>
              <a:t/>
            </a:r>
            <a:br>
              <a:rPr sz="2800" dirty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25</a:t>
            </a:fld>
            <a:endParaRPr/>
          </a:p>
        </p:txBody>
      </p:sp>
      <p:sp>
        <p:nvSpPr>
          <p:cNvPr id="14" name="Прямоугольник 13"/>
          <p:cNvSpPr/>
          <p:nvPr/>
        </p:nvSpPr>
        <p:spPr>
          <a:xfrm>
            <a:off x="3366757" y="5984862"/>
            <a:ext cx="545788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Рис.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7 - 19. Демонстрация работы бота</a:t>
            </a: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>
            <a:fillRect/>
          </a:stretch>
        </p:blipFill>
        <p:spPr>
          <a:xfrm>
            <a:off x="2172717" y="1094207"/>
            <a:ext cx="3705822" cy="4743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5"/>
          <a:stretch>
            <a:fillRect/>
          </a:stretch>
        </p:blipFill>
        <p:spPr>
          <a:xfrm>
            <a:off x="6095700" y="1094207"/>
            <a:ext cx="3825362" cy="24234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195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Результаты апробации</a:t>
            </a:r>
            <a:r>
              <a:rPr sz="2800" dirty="0" smtClean="0"/>
              <a:t/>
            </a:r>
            <a:br>
              <a:rPr sz="2800" dirty="0" smtClean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26</a:t>
            </a:fld>
            <a:endParaRPr/>
          </a:p>
        </p:txBody>
      </p:sp>
      <p:sp>
        <p:nvSpPr>
          <p:cNvPr id="9" name="Прямоугольник 8"/>
          <p:cNvSpPr/>
          <p:nvPr/>
        </p:nvSpPr>
        <p:spPr>
          <a:xfrm>
            <a:off x="4094837" y="5934670"/>
            <a:ext cx="3954289" cy="91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20-22. Опросы из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Telegram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2332265" y="1455822"/>
            <a:ext cx="4345261" cy="442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/>
          <p:cNvPicPr/>
          <p:nvPr/>
        </p:nvPicPr>
        <p:blipFill>
          <a:blip r:embed="rId4"/>
          <a:stretch>
            <a:fillRect/>
          </a:stretch>
        </p:blipFill>
        <p:spPr>
          <a:xfrm>
            <a:off x="6984984" y="1455822"/>
            <a:ext cx="2461451" cy="25627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Рисунок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984984" y="4264920"/>
            <a:ext cx="2461451" cy="16148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9145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Результаты апробации</a:t>
            </a:r>
            <a:r>
              <a:rPr sz="2800" dirty="0" smtClean="0"/>
              <a:t/>
            </a:r>
            <a:br>
              <a:rPr sz="2800" dirty="0" smtClean="0"/>
            </a:b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27</a:t>
            </a:fld>
            <a:endParaRPr/>
          </a:p>
        </p:txBody>
      </p:sp>
      <p:sp>
        <p:nvSpPr>
          <p:cNvPr id="9" name="Прямоугольник 8"/>
          <p:cNvSpPr/>
          <p:nvPr/>
        </p:nvSpPr>
        <p:spPr>
          <a:xfrm>
            <a:off x="4094837" y="5934670"/>
            <a:ext cx="39783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Рис</a:t>
            </a:r>
            <a:r>
              <a:rPr lang="ru-RU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23-24. Опросы из 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Telegram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ru-RU" sz="16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3"/>
          <a:stretch>
            <a:fillRect/>
          </a:stretch>
        </p:blipFill>
        <p:spPr>
          <a:xfrm>
            <a:off x="2541368" y="1290410"/>
            <a:ext cx="2737786" cy="46432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461203" y="1291433"/>
            <a:ext cx="4162928" cy="46422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420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Arial"/>
              </a:rPr>
              <a:t>Перспективы развития проекта</a:t>
            </a:r>
            <a:r>
              <a:rPr sz="2800"/>
              <a:t/>
            </a:r>
            <a:br>
              <a:rPr sz="2800"/>
            </a:br>
            <a:endParaRPr lang="ru-RU" sz="2800" b="0" u="none" strike="noStrik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356040" y="1390680"/>
            <a:ext cx="11479320" cy="5148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К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омментарии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и заметки как часть прохождения опроса.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В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недельных результатах </a:t>
            </a:r>
            <a:r>
              <a:rPr lang="ru-RU" sz="2000" b="0" u="none" strike="noStrike" dirty="0" err="1">
                <a:solidFill>
                  <a:schemeClr val="dk1"/>
                </a:solidFill>
                <a:uFillTx/>
                <a:latin typeface="Arial"/>
              </a:rPr>
              <a:t>нейросеть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соберет все комментарии в один текст,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сделает выводы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и направит пользователю. 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 err="1">
                <a:solidFill>
                  <a:schemeClr val="dk1"/>
                </a:solidFill>
                <a:latin typeface="Arial"/>
              </a:rPr>
              <a:t>Н</a:t>
            </a:r>
            <a:r>
              <a:rPr lang="ru-RU" sz="2000" b="0" u="none" strike="noStrike" dirty="0" err="1">
                <a:solidFill>
                  <a:schemeClr val="dk1"/>
                </a:solidFill>
                <a:uFillTx/>
                <a:latin typeface="Arial"/>
              </a:rPr>
              <a:t>ейросеть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, которая будет общаться с пользователем, поддерживать и давать мотивацию.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Появится возможность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рассказать о наболевшем или о своих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успехах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.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</a:t>
            </a:r>
            <a:endParaRPr lang="ru-RU" sz="2000" b="0" u="none" strike="noStrike" dirty="0">
              <a:solidFill>
                <a:schemeClr val="dk1"/>
              </a:solidFill>
              <a:uFillTx/>
              <a:latin typeface="Arial"/>
            </a:endParaRP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Поддержка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нескольких языков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.</a:t>
            </a: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 smtClean="0">
                <a:solidFill>
                  <a:schemeClr val="dk1"/>
                </a:solidFill>
                <a:latin typeface="Arial"/>
              </a:rPr>
              <a:t>Поддержка выбора часового пояса.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Arial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Дополнительный функционал: отслеживание сна, питания, физической активности, установка целей и так далее.</a:t>
            </a: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457200" indent="0" algn="just" defTabSz="914400">
              <a:lnSpc>
                <a:spcPct val="15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1F58A43-43ED-4486-B77D-884EAC1F1E69}" type="slidenum"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1936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Заключение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356040" y="1390680"/>
            <a:ext cx="11479320" cy="5148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+mj-l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Изучена техническая литература по теме и основные концепции создания Telegram-ботов на </a:t>
            </a:r>
            <a:r>
              <a:rPr lang="en-US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Python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.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Спроектирован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чат-бот для отслеживания эмоционального 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состояния.</a:t>
            </a: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Разработан 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и протестирован сам Telegram-бот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.</a:t>
            </a:r>
          </a:p>
          <a:p>
            <a:pPr marL="457200" lvl="1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	</a:t>
            </a:r>
          </a:p>
          <a:p>
            <a:pPr marL="457200" lvl="1" algn="just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Цель проекта достигнута, все задачи выполнены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marL="914400" lvl="1" indent="-457200" algn="just" defTabSz="914400">
              <a:lnSpc>
                <a:spcPct val="150000"/>
              </a:lnSpc>
              <a:spcBef>
                <a:spcPts val="499"/>
              </a:spcBef>
              <a:buClr>
                <a:srgbClr val="000000"/>
              </a:buClr>
              <a:buFont typeface="Calibri Light"/>
              <a:buAutoNum type="arabicPeriod"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marL="457200" indent="0" algn="just" defTabSz="914400">
              <a:lnSpc>
                <a:spcPct val="150000"/>
              </a:lnSpc>
              <a:spcBef>
                <a:spcPts val="499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0ADDC4F-AE8B-422C-B049-F2F598942000}" type="slidenum"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/>
          </p:nvPr>
        </p:nvSpPr>
        <p:spPr>
          <a:xfrm>
            <a:off x="838080" y="2933640"/>
            <a:ext cx="10515240" cy="3585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ru-RU" sz="2000" b="1" u="none" strike="noStrike" dirty="0" smtClean="0">
                <a:solidFill>
                  <a:schemeClr val="dk1"/>
                </a:solidFill>
                <a:uFillTx/>
                <a:latin typeface="Arial"/>
              </a:rPr>
              <a:t>Задачи: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algn="just">
              <a:lnSpc>
                <a:spcPct val="11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1. Изучить техническую литературу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по теме, выбрать технологии и среду </a:t>
            </a:r>
            <a:r>
              <a:rPr lang="ru-RU" sz="2000" dirty="0" smtClean="0">
                <a:solidFill>
                  <a:schemeClr val="dk1"/>
                </a:solidFill>
                <a:latin typeface="Arial"/>
              </a:rPr>
              <a:t>разработки и</a:t>
            </a: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 ознакомиться с основными концепциями создания Telegram-бота, его возможным функционалом, программными решениями.</a:t>
            </a:r>
            <a:endParaRPr lang="ru-RU" sz="2000" b="0" u="none" strike="noStrike" dirty="0" smtClean="0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2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.  </a:t>
            </a:r>
            <a:r>
              <a:rPr lang="ru-RU" sz="2000" dirty="0">
                <a:solidFill>
                  <a:schemeClr val="dk1"/>
                </a:solidFill>
                <a:latin typeface="Arial"/>
              </a:rPr>
              <a:t>Спроектировать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 чат-бота для отслеживания эмоционального состояния, в котором пользователь тратил бы наименьшее время из возможного для прохождения опросов.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3.  Разработать и протестировать Telegram-бот.</a:t>
            </a: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  <a:p>
            <a:pPr indent="0" algn="just" defTabSz="914400">
              <a:lnSpc>
                <a:spcPct val="11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ru-RU" sz="20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2" name="Объект 2"/>
          <p:cNvSpPr/>
          <p:nvPr/>
        </p:nvSpPr>
        <p:spPr>
          <a:xfrm>
            <a:off x="838080" y="1469687"/>
            <a:ext cx="10515240" cy="1856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normAutofit/>
          </a:bodyPr>
          <a:lstStyle/>
          <a:p>
            <a:pPr algn="just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ru-RU" sz="2000" b="1" u="none" strike="noStrike" dirty="0">
                <a:solidFill>
                  <a:schemeClr val="dk1"/>
                </a:solidFill>
                <a:uFillTx/>
                <a:latin typeface="Arial"/>
              </a:rPr>
              <a:t>Цель: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Создать удобного и простого в использовании </a:t>
            </a:r>
            <a:r>
              <a:rPr lang="en-US" sz="2000" b="0" u="none" strike="noStrike" dirty="0">
                <a:solidFill>
                  <a:schemeClr val="dk1"/>
                </a:solidFill>
                <a:uFillTx/>
                <a:latin typeface="Arial"/>
              </a:rPr>
              <a:t>Telegram</a:t>
            </a:r>
            <a:r>
              <a:rPr lang="ru-RU" sz="2000" b="0" u="none" strike="noStrike" dirty="0">
                <a:solidFill>
                  <a:schemeClr val="dk1"/>
                </a:solidFill>
                <a:uFillTx/>
                <a:latin typeface="Arial"/>
              </a:rPr>
              <a:t>-бота, который будет проводить ежедневные опросы, собирать данные о настроении пользователей и помогать в поддержании эмоционального равновесия.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Заголовок 1"/>
          <p:cNvSpPr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ru-RU" sz="2800" b="0" u="none" strike="noStrike">
                <a:solidFill>
                  <a:schemeClr val="dk1"/>
                </a:solidFill>
                <a:uFillTx/>
                <a:latin typeface="Arial"/>
              </a:rPr>
              <a:t>Цель и задачи проекта</a:t>
            </a:r>
            <a:r>
              <a:rPr sz="2800"/>
              <a:t/>
            </a:r>
            <a:br>
              <a:rPr sz="2800"/>
            </a:br>
            <a:endParaRPr lang="en-US" sz="2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153D2E6-2525-4821-833F-C88F0C0929B2}" type="slidenum"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79861" y="393321"/>
            <a:ext cx="4054431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Список</a:t>
            </a:r>
            <a:r>
              <a:rPr lang="ru-RU" sz="3200" b="0" u="none" strike="noStrike" dirty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литературы</a:t>
            </a:r>
            <a:r>
              <a:rPr sz="4400" dirty="0"/>
              <a:t/>
            </a:r>
            <a:br>
              <a:rPr sz="4400" dirty="0"/>
            </a:br>
            <a:endParaRPr lang="ru-RU" sz="32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467915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Байкова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К. Д. АНАЛИЗ И РАЗРАБОТКА ФУНКЦИОНАЛЬНОГО TELEGRAM-БОТА / К. Д.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Байкова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П. А. Медведева // Молодой исследователь Дона. – 2021. – № 6. – С. 15-20. – ISSN 2500-1779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Какие бывают Телеграм‑боты и для чего они нужны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https://practicum.yandex.ru/blog/telegram-boty-kak-rabotayut-i-kak-nastroit/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12.01.2025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Курс "Телеграм-боты на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AIOgram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"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https://stepik.org/120924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17.11.2024)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Любанович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Б. Простой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Современный стиль программирования. / Б. </a:t>
            </a: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Любанович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 – Санкт-Петербург : Питер, 2016. – 477 с. – ISBN 978-5-496-02088-6.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 персональных данных : Федеральный закон от 27.07.2006 N 152-ФЗ // Собрание законодательства РФ. – 2006. –  № 31, ч. 1. – Ст. 3451.</a:t>
            </a:r>
          </a:p>
          <a:p>
            <a:pPr lvl="0">
              <a:lnSpc>
                <a:spcPct val="120000"/>
              </a:lnSpc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12742" y="393321"/>
            <a:ext cx="3789576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Список</a:t>
            </a:r>
            <a:r>
              <a:rPr lang="ru-RU" sz="3200" b="0" u="none" strike="noStrike" dirty="0">
                <a:solidFill>
                  <a:schemeClr val="dk1"/>
                </a:solidFill>
                <a:uFillTx/>
                <a:latin typeface="Arial"/>
              </a:rPr>
              <a:t> </a:t>
            </a: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литературы</a:t>
            </a:r>
            <a:r>
              <a:rPr sz="4400" dirty="0"/>
              <a:t/>
            </a:r>
            <a:br>
              <a:rPr sz="4400" dirty="0"/>
            </a:br>
            <a:endParaRPr lang="ru-RU" sz="32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838080" y="1525972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Часовой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пояс в ботах для Telegram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https://4xpro.ru/profblog/telegram-timezones/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11.01.2025)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Что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такое бот в Telegram: виды и функции : сайт. – URL: https://gb.ru/blog/chto-takoe-telegram/ (дата обращения: 17.10.2024)</a:t>
            </a:r>
            <a:endParaRPr lang="ru-RU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Шумилина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М. А. РАЗРАБОТКА ЧАТ-БОТА НА ЯЗЫКЕ ПРОГРАММИРОВАНИЯ PYTHON В МЕССЕНДЖЕРЕ «TELEGRAM» / М. А. Шумилина, А. В. Коробко // Научные известия. – 2022. – № 28. – С. 47-54. – ISSN 2413–6492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aiogram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https://aiogram.dev/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19.10.2024)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BotFather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https://telegram.me/BotFather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16.11.2024)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https://docs.docker.com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20.10.2024)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https://matplotlib.org/stable/index.html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27.12.2024)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6"/>
            </a:pPr>
            <a:r>
              <a:rPr lang="ru-RU" sz="2000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: сайт. – URL: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https://www.python.org/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(дата обращения: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19.10.2024)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+mj-lt"/>
              <a:buAutoNum type="arabicPeriod" startAt="6"/>
            </a:pPr>
            <a:endParaRPr lang="ru-RU" sz="105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7970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t>32</a:t>
            </a:fld>
            <a:endParaRPr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t="18182"/>
          <a:stretch/>
        </p:blipFill>
        <p:spPr>
          <a:xfrm>
            <a:off x="957697" y="1173824"/>
            <a:ext cx="4872939" cy="5182696"/>
          </a:xfrm>
          <a:prstGeom prst="rect">
            <a:avLst/>
          </a:prstGeom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151" y="862128"/>
            <a:ext cx="4731821" cy="47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213906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Обзор аналогов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C06A52A-A3EC-4611-9A92-50A12973E91A}" type="slidenum">
              <a:t>4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1" y="1768337"/>
            <a:ext cx="3296110" cy="3610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670" y="1738151"/>
            <a:ext cx="3993138" cy="283466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821" y="1690200"/>
            <a:ext cx="3551849" cy="35603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187567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>
                <a:solidFill>
                  <a:schemeClr val="dk1"/>
                </a:solidFill>
                <a:uFillTx/>
                <a:latin typeface="Arial"/>
              </a:rPr>
              <a:t>Обзор аналогов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C06A52A-A3EC-4611-9A92-50A12973E91A}" type="slidenum">
              <a:t>5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3818"/>
          <a:stretch/>
        </p:blipFill>
        <p:spPr>
          <a:xfrm>
            <a:off x="3924821" y="1819079"/>
            <a:ext cx="3955987" cy="36090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22" y="1819561"/>
            <a:ext cx="3219899" cy="35056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201" y="1512727"/>
            <a:ext cx="3585448" cy="435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56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687397" y="3051679"/>
            <a:ext cx="8823489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algn="just"/>
            <a:r>
              <a:rPr lang="ru-RU" sz="5400" dirty="0">
                <a:solidFill>
                  <a:schemeClr val="dk1"/>
                </a:solidFill>
                <a:latin typeface="Arial"/>
              </a:rPr>
              <a:t>Выбор среды и </a:t>
            </a:r>
            <a:r>
              <a:rPr lang="ru-RU" sz="5400" dirty="0" smtClean="0">
                <a:solidFill>
                  <a:schemeClr val="dk1"/>
                </a:solidFill>
                <a:latin typeface="Arial"/>
              </a:rPr>
              <a:t>технологий</a:t>
            </a:r>
            <a:br>
              <a:rPr lang="ru-RU" sz="5400" dirty="0" smtClean="0">
                <a:solidFill>
                  <a:schemeClr val="dk1"/>
                </a:solidFill>
                <a:latin typeface="Arial"/>
              </a:rPr>
            </a:br>
            <a:r>
              <a:rPr lang="ru-RU" sz="5400" dirty="0" smtClean="0">
                <a:solidFill>
                  <a:schemeClr val="dk1"/>
                </a:solidFill>
                <a:latin typeface="Arial"/>
              </a:rPr>
              <a:t>разработки</a:t>
            </a:r>
            <a:r>
              <a:rPr lang="ru-RU" sz="5400" dirty="0"/>
              <a:t/>
            </a:r>
            <a:br>
              <a:rPr lang="ru-RU" sz="5400" dirty="0"/>
            </a:br>
            <a:endParaRPr lang="ru-RU" sz="54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1A6DE1C-525B-4F70-9BBF-FE8DE0E38BA2}" type="slidenum">
              <a:pPr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398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</a:pPr>
            <a:r>
              <a:rPr lang="ru-RU" sz="2800" b="0" u="none" strike="noStrike" dirty="0" smtClean="0">
                <a:solidFill>
                  <a:schemeClr val="dk1"/>
                </a:solidFill>
                <a:uFillTx/>
                <a:latin typeface="Arial"/>
              </a:rPr>
              <a:t>Язык программирования - </a:t>
            </a:r>
            <a:r>
              <a:rPr lang="en-US" sz="2800" dirty="0" smtClean="0">
                <a:solidFill>
                  <a:schemeClr val="dk1"/>
                </a:solidFill>
                <a:latin typeface="Arial"/>
              </a:rPr>
              <a:t>Python</a:t>
            </a:r>
            <a:endParaRPr lang="ru-RU" sz="2800" b="0" u="none" strike="noStrike" dirty="0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7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499092"/>
            <a:ext cx="3795308" cy="3844123"/>
          </a:xfrm>
          <a:prstGeom prst="rect">
            <a:avLst/>
          </a:prstGeom>
        </p:spPr>
      </p:pic>
      <p:sp>
        <p:nvSpPr>
          <p:cNvPr id="11" name="Прямоугольник 6"/>
          <p:cNvSpPr/>
          <p:nvPr/>
        </p:nvSpPr>
        <p:spPr>
          <a:xfrm>
            <a:off x="8284683" y="5238156"/>
            <a:ext cx="1856341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1.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Python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14" y="1920660"/>
            <a:ext cx="5604099" cy="35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11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654" y="1716449"/>
            <a:ext cx="3422398" cy="3520831"/>
          </a:xfrm>
          <a:prstGeom prst="rect">
            <a:avLst/>
          </a:prstGeom>
        </p:spPr>
      </p:pic>
      <p:sp>
        <p:nvSpPr>
          <p:cNvPr id="9" name="Прямоугольник 6"/>
          <p:cNvSpPr/>
          <p:nvPr/>
        </p:nvSpPr>
        <p:spPr>
          <a:xfrm>
            <a:off x="8218044" y="5237280"/>
            <a:ext cx="198961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just"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</a:t>
            </a:r>
            <a:r>
              <a:rPr lang="ru-RU" sz="2000" dirty="0" smtClean="0">
                <a:solidFill>
                  <a:srgbClr val="000000"/>
                </a:solidFill>
                <a:latin typeface="Arial"/>
              </a:rPr>
              <a:t>2.</a:t>
            </a: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Arial"/>
              </a:rPr>
              <a:t>aiogram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Библиотека для 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создания Telegram-бота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aiogram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8</a:t>
            </a:fld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39" y="1801911"/>
            <a:ext cx="6119452" cy="34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1578524"/>
            <a:ext cx="3905250" cy="4036520"/>
          </a:xfrm>
          <a:prstGeom prst="rect">
            <a:avLst/>
          </a:prstGeom>
        </p:spPr>
      </p:pic>
      <p:sp>
        <p:nvSpPr>
          <p:cNvPr id="10" name="Прямоугольник 6"/>
          <p:cNvSpPr/>
          <p:nvPr/>
        </p:nvSpPr>
        <p:spPr>
          <a:xfrm>
            <a:off x="8015193" y="5615044"/>
            <a:ext cx="2439133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u="none" strike="noStrike" dirty="0" smtClean="0">
                <a:solidFill>
                  <a:srgbClr val="000000"/>
                </a:solidFill>
                <a:uFillTx/>
                <a:latin typeface="Arial"/>
              </a:rPr>
              <a:t>Рис. 3. </a:t>
            </a:r>
            <a:r>
              <a:rPr lang="en-US" sz="2000" dirty="0" smtClean="0">
                <a:solidFill>
                  <a:srgbClr val="000000"/>
                </a:solidFill>
                <a:latin typeface="Arial"/>
              </a:rPr>
              <a:t>PostgreSQL</a:t>
            </a:r>
            <a:endParaRPr lang="en-US" sz="20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Система управления базой данных – </a:t>
            </a:r>
            <a:r>
              <a:rPr lang="ru-RU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2C84ADA-FFC8-4804-80DC-66E44AEAC41A}" type="slidenum">
              <a:t>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160" y="1444095"/>
            <a:ext cx="4520930" cy="430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044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2944</TotalTime>
  <Words>896</Words>
  <Application>Microsoft Office PowerPoint</Application>
  <PresentationFormat>Широкоэкранный</PresentationFormat>
  <Paragraphs>135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10</vt:i4>
      </vt:variant>
      <vt:variant>
        <vt:lpstr>Заголовки слайдов</vt:lpstr>
      </vt:variant>
      <vt:variant>
        <vt:i4>32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DejaVu Sans</vt:lpstr>
      <vt:lpstr>Symbol</vt:lpstr>
      <vt:lpstr>Times New Roman</vt:lpstr>
      <vt:lpstr>Wingdings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Тема Office</vt:lpstr>
      <vt:lpstr>Бот для анализа эмоционального состояния</vt:lpstr>
      <vt:lpstr>Актуальность </vt:lpstr>
      <vt:lpstr>Презентация PowerPoint</vt:lpstr>
      <vt:lpstr>Обзор аналогов</vt:lpstr>
      <vt:lpstr>Обзор аналогов</vt:lpstr>
      <vt:lpstr>Выбор среды и технологий разработки </vt:lpstr>
      <vt:lpstr>Язык программирования - Python</vt:lpstr>
      <vt:lpstr>Библиотека для создания Telegram-бота – aiogram</vt:lpstr>
      <vt:lpstr>Система управления базой данных – PostgreSQL</vt:lpstr>
      <vt:lpstr>Платформа контейнеризации - Docker</vt:lpstr>
      <vt:lpstr>Разработка концепта </vt:lpstr>
      <vt:lpstr>Функциональное моделирование </vt:lpstr>
      <vt:lpstr>Презентация PowerPoint</vt:lpstr>
      <vt:lpstr>Презентация PowerPoint</vt:lpstr>
      <vt:lpstr>ERD-диаграммы </vt:lpstr>
      <vt:lpstr>Статистика  и метрика</vt:lpstr>
      <vt:lpstr>Взвешенное среднее настроение</vt:lpstr>
      <vt:lpstr>Тренд настроения</vt:lpstr>
      <vt:lpstr>Эмоциональная стабильность</vt:lpstr>
      <vt:lpstr>График</vt:lpstr>
      <vt:lpstr>База данных </vt:lpstr>
      <vt:lpstr>Проведение опроса </vt:lpstr>
      <vt:lpstr>Построение графика </vt:lpstr>
      <vt:lpstr>Тестирование </vt:lpstr>
      <vt:lpstr>Тестирование </vt:lpstr>
      <vt:lpstr>Результаты апробации </vt:lpstr>
      <vt:lpstr>Результаты апробации </vt:lpstr>
      <vt:lpstr>Перспективы развития проекта </vt:lpstr>
      <vt:lpstr>Заключение</vt:lpstr>
      <vt:lpstr>Список литературы </vt:lpstr>
      <vt:lpstr>Список литературы 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для отслеживания эмоционального состояния Moodly</dc:title>
  <dc:subject/>
  <dc:creator>Артем Бердников</dc:creator>
  <dc:description/>
  <cp:lastModifiedBy>artemiS</cp:lastModifiedBy>
  <cp:revision>131</cp:revision>
  <dcterms:created xsi:type="dcterms:W3CDTF">2024-01-18T13:47:34Z</dcterms:created>
  <dcterms:modified xsi:type="dcterms:W3CDTF">2025-02-15T16:16:55Z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12</vt:i4>
  </property>
</Properties>
</file>